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  <p:sldMasterId id="2147483799" r:id="rId2"/>
  </p:sldMasterIdLst>
  <p:notesMasterIdLst>
    <p:notesMasterId r:id="rId41"/>
  </p:notesMasterIdLst>
  <p:sldIdLst>
    <p:sldId id="551" r:id="rId3"/>
    <p:sldId id="552" r:id="rId4"/>
    <p:sldId id="553" r:id="rId5"/>
    <p:sldId id="554" r:id="rId6"/>
    <p:sldId id="555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5" r:id="rId17"/>
    <p:sldId id="566" r:id="rId18"/>
    <p:sldId id="567" r:id="rId19"/>
    <p:sldId id="568" r:id="rId20"/>
    <p:sldId id="569" r:id="rId21"/>
    <p:sldId id="570" r:id="rId22"/>
    <p:sldId id="571" r:id="rId23"/>
    <p:sldId id="572" r:id="rId24"/>
    <p:sldId id="573" r:id="rId25"/>
    <p:sldId id="574" r:id="rId26"/>
    <p:sldId id="575" r:id="rId27"/>
    <p:sldId id="576" r:id="rId28"/>
    <p:sldId id="577" r:id="rId29"/>
    <p:sldId id="578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87" r:id="rId39"/>
    <p:sldId id="5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al" initials="R" lastIdx="2" clrIdx="0">
    <p:extLst>
      <p:ext uri="{19B8F6BF-5375-455C-9EA6-DF929625EA0E}">
        <p15:presenceInfo xmlns:p15="http://schemas.microsoft.com/office/powerpoint/2012/main" userId="Roy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B39D-C91A-40EB-B81A-138F36AB5225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2A468-78AC-4526-8069-64660B5014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822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468-78AC-4526-8069-64660B5014F6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810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728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839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3658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940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223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9366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573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9594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8933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9827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235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739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5052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8305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1705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765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5716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26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029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547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9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143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89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68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11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8829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upal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faq_windows.html" TargetMode="External"/><Relationship Id="rId2" Type="http://schemas.openxmlformats.org/officeDocument/2006/relationships/hyperlink" Target="https://www.apachefriends.org/tr/index.html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localhos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pal.org/project/drupal/releases/8.7.7%20adresinden%20drupal%208.7.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drup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achefriends.org/about.htm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quia.com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1685B6F-4507-4E78-BFCF-E735B620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62224"/>
            <a:ext cx="10353762" cy="2133551"/>
          </a:xfrm>
        </p:spPr>
        <p:txBody>
          <a:bodyPr>
            <a:normAutofit/>
          </a:bodyPr>
          <a:lstStyle/>
          <a:p>
            <a:r>
              <a:rPr lang="en-US" dirty="0"/>
              <a:t>DRUPAL</a:t>
            </a:r>
            <a:r>
              <a:rPr lang="tr-TR"/>
              <a:t>’IN TANIMI VE KURULUMU</a:t>
            </a:r>
            <a:endParaRPr lang="tr-TR" dirty="0"/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A0D151BC-F4C2-4DFD-B04F-1BE14C24675A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KURULUM</a:t>
            </a:r>
          </a:p>
        </p:txBody>
      </p:sp>
    </p:spTree>
    <p:extLst>
      <p:ext uri="{BB962C8B-B14F-4D97-AF65-F5344CB8AC3E}">
        <p14:creationId xmlns:p14="http://schemas.microsoft.com/office/powerpoint/2010/main" val="72824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AE0B8A-E8E7-4064-9B6A-2F277683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FB3ED3-DF0C-4550-BB46-361ABA22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00D777-E81E-4173-8936-38163B100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6DA42E1-823E-463E-92C0-F74ED51F4C2B}"/>
              </a:ext>
            </a:extLst>
          </p:cNvPr>
          <p:cNvSpPr txBox="1"/>
          <p:nvPr/>
        </p:nvSpPr>
        <p:spPr>
          <a:xfrm>
            <a:off x="827773" y="2560320"/>
            <a:ext cx="2040555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0070C0"/>
                </a:solidFill>
              </a:rPr>
              <a:t>Import</a:t>
            </a:r>
            <a:r>
              <a:rPr lang="tr-TR" dirty="0">
                <a:solidFill>
                  <a:srgbClr val="0070C0"/>
                </a:solidFill>
              </a:rPr>
              <a:t> an </a:t>
            </a:r>
            <a:r>
              <a:rPr lang="tr-TR" dirty="0" err="1">
                <a:solidFill>
                  <a:srgbClr val="0070C0"/>
                </a:solidFill>
              </a:rPr>
              <a:t>existing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site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2C552B3-1A8F-4DCC-9797-42122342C828}"/>
              </a:ext>
            </a:extLst>
          </p:cNvPr>
          <p:cNvCxnSpPr/>
          <p:nvPr/>
        </p:nvCxnSpPr>
        <p:spPr>
          <a:xfrm>
            <a:off x="2213811" y="3195587"/>
            <a:ext cx="952901" cy="616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FE814913-02BC-481D-84C5-CC3FF46A2DE4}"/>
              </a:ext>
            </a:extLst>
          </p:cNvPr>
          <p:cNvSpPr/>
          <p:nvPr/>
        </p:nvSpPr>
        <p:spPr>
          <a:xfrm>
            <a:off x="3166712" y="3833598"/>
            <a:ext cx="1482290" cy="413887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086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6C2887-3D7B-4B37-A691-2130A59F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89273"/>
            <a:ext cx="10353762" cy="5001928"/>
          </a:xfrm>
        </p:spPr>
        <p:txBody>
          <a:bodyPr/>
          <a:lstStyle/>
          <a:p>
            <a:pPr marL="36900" indent="0">
              <a:buNone/>
            </a:pPr>
            <a:r>
              <a:rPr lang="tr-TR" dirty="0">
                <a:hlinkClick r:id="rId2"/>
              </a:rPr>
              <a:t>https://www.drupal.org</a:t>
            </a:r>
            <a:r>
              <a:rPr lang="tr-TR" dirty="0"/>
              <a:t> adresine gidin.</a:t>
            </a:r>
          </a:p>
        </p:txBody>
      </p:sp>
    </p:spTree>
    <p:extLst>
      <p:ext uri="{BB962C8B-B14F-4D97-AF65-F5344CB8AC3E}">
        <p14:creationId xmlns:p14="http://schemas.microsoft.com/office/powerpoint/2010/main" val="281144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A53B20B-2C8C-454B-9A8C-87238998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58A15D-20A6-4C1D-9549-FBD06284C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CD3CCB-972A-465C-B24D-34BB162A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CDF3A0B-274C-4C74-82D5-BFA176EA1D7C}"/>
              </a:ext>
            </a:extLst>
          </p:cNvPr>
          <p:cNvSpPr txBox="1"/>
          <p:nvPr/>
        </p:nvSpPr>
        <p:spPr>
          <a:xfrm>
            <a:off x="741145" y="1511166"/>
            <a:ext cx="2127183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0070C0"/>
                </a:solidFill>
              </a:rPr>
              <a:t>Build</a:t>
            </a:r>
            <a:r>
              <a:rPr lang="tr-TR" dirty="0">
                <a:solidFill>
                  <a:srgbClr val="0070C0"/>
                </a:solidFill>
              </a:rPr>
              <a:t>/</a:t>
            </a:r>
            <a:r>
              <a:rPr lang="tr-TR" dirty="0" err="1">
                <a:solidFill>
                  <a:srgbClr val="0070C0"/>
                </a:solidFill>
              </a:rPr>
              <a:t>Download</a:t>
            </a:r>
            <a:r>
              <a:rPr lang="tr-TR" dirty="0">
                <a:solidFill>
                  <a:srgbClr val="0070C0"/>
                </a:solidFill>
              </a:rPr>
              <a:t> &amp; </a:t>
            </a:r>
            <a:r>
              <a:rPr lang="tr-TR" dirty="0" err="1">
                <a:solidFill>
                  <a:srgbClr val="0070C0"/>
                </a:solidFill>
              </a:rPr>
              <a:t>Extend</a:t>
            </a:r>
            <a:r>
              <a:rPr lang="tr-TR" dirty="0" err="1">
                <a:solidFill>
                  <a:schemeClr val="bg1"/>
                </a:solidFill>
              </a:rPr>
              <a:t>’e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9C7FD50-435D-43C7-9F7C-A180B4045C0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68328" y="1357164"/>
            <a:ext cx="1289786" cy="615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068A84DC-4F3B-4262-8EBE-F8020059DD27}"/>
              </a:ext>
            </a:extLst>
          </p:cNvPr>
          <p:cNvSpPr/>
          <p:nvPr/>
        </p:nvSpPr>
        <p:spPr>
          <a:xfrm>
            <a:off x="4225491" y="1145406"/>
            <a:ext cx="972151" cy="2722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433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2ABA05-42F6-4AEC-A85E-1BC5BAB7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519FB8-B53F-4634-8973-E8EFB34B4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61B01C7-B19F-41BA-8226-859057FB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7627B9E-6899-476D-B9D0-D91A07F5C050}"/>
              </a:ext>
            </a:extLst>
          </p:cNvPr>
          <p:cNvSpPr txBox="1"/>
          <p:nvPr/>
        </p:nvSpPr>
        <p:spPr>
          <a:xfrm>
            <a:off x="721895" y="1819175"/>
            <a:ext cx="192505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read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release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notes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57700E9E-D06D-45D8-AB48-57C7290930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46947" y="2142341"/>
            <a:ext cx="2906830" cy="409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B953BB00-6100-4764-A09A-B1C533D6738F}"/>
              </a:ext>
            </a:extLst>
          </p:cNvPr>
          <p:cNvSpPr/>
          <p:nvPr/>
        </p:nvSpPr>
        <p:spPr>
          <a:xfrm>
            <a:off x="5688531" y="2541069"/>
            <a:ext cx="1020277" cy="13475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804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3C1EF7-EA1E-4FB7-A61A-866841FB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BDB8B9-A3CD-4533-9DCE-91F4076C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5FC6AF8-B03C-4153-842D-804D47A6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7D3633-1277-4755-B169-785F7A94B736}"/>
              </a:ext>
            </a:extLst>
          </p:cNvPr>
          <p:cNvSpPr txBox="1"/>
          <p:nvPr/>
        </p:nvSpPr>
        <p:spPr>
          <a:xfrm>
            <a:off x="606392" y="2281187"/>
            <a:ext cx="2040555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tar.gz uzantılı dosyanın URL adresini kopyalayın.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E645569-D614-4379-8C29-692021D26B88}"/>
              </a:ext>
            </a:extLst>
          </p:cNvPr>
          <p:cNvCxnSpPr/>
          <p:nvPr/>
        </p:nvCxnSpPr>
        <p:spPr>
          <a:xfrm>
            <a:off x="2242686" y="3051208"/>
            <a:ext cx="1549668" cy="430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7A4F0A71-82A8-43FA-B708-F2E31803C8DE}"/>
              </a:ext>
            </a:extLst>
          </p:cNvPr>
          <p:cNvSpPr/>
          <p:nvPr/>
        </p:nvSpPr>
        <p:spPr>
          <a:xfrm>
            <a:off x="3859731" y="3429000"/>
            <a:ext cx="1992429" cy="21897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710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E651C5-0706-4665-9E20-C3C3D000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942413-35A8-4502-8FB7-2E41D68A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BE783E3-B2EA-4BBF-BC01-88ADB8B3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8CBB439-2669-4A45-8792-7608E9EEA162}"/>
              </a:ext>
            </a:extLst>
          </p:cNvPr>
          <p:cNvSpPr txBox="1"/>
          <p:nvPr/>
        </p:nvSpPr>
        <p:spPr>
          <a:xfrm>
            <a:off x="718486" y="1563688"/>
            <a:ext cx="2140217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Import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an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existing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site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tıkladıktan sonra yönlendirildiğiniz bu adreste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Install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from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URL</a:t>
            </a:r>
            <a:r>
              <a:rPr lang="tr-TR" dirty="0">
                <a:solidFill>
                  <a:schemeClr val="bg1"/>
                </a:solidFill>
              </a:rPr>
              <a:t>’e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E4A0087-2200-4A19-B7A9-70715CDBC279}"/>
              </a:ext>
            </a:extLst>
          </p:cNvPr>
          <p:cNvCxnSpPr>
            <a:cxnSpLocks/>
          </p:cNvCxnSpPr>
          <p:nvPr/>
        </p:nvCxnSpPr>
        <p:spPr>
          <a:xfrm flipV="1">
            <a:off x="2958929" y="1395664"/>
            <a:ext cx="5434300" cy="1207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568466DE-F78A-43B7-972A-42B4324A73F8}"/>
              </a:ext>
            </a:extLst>
          </p:cNvPr>
          <p:cNvSpPr txBox="1"/>
          <p:nvPr/>
        </p:nvSpPr>
        <p:spPr>
          <a:xfrm>
            <a:off x="718486" y="3720338"/>
            <a:ext cx="2060411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Bağlantıyı adres çubuğuna yapıştırıp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install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78CDBF0B-E967-469D-9B6E-D62254E80698}"/>
              </a:ext>
            </a:extLst>
          </p:cNvPr>
          <p:cNvCxnSpPr/>
          <p:nvPr/>
        </p:nvCxnSpPr>
        <p:spPr>
          <a:xfrm flipV="1">
            <a:off x="2858703" y="2849805"/>
            <a:ext cx="1058779" cy="1317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71BAA895-DB07-41A9-821B-1473732C6D60}"/>
              </a:ext>
            </a:extLst>
          </p:cNvPr>
          <p:cNvCxnSpPr/>
          <p:nvPr/>
        </p:nvCxnSpPr>
        <p:spPr>
          <a:xfrm>
            <a:off x="6410425" y="2849805"/>
            <a:ext cx="654518" cy="870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CE81196-DD54-4461-9A05-2DCB3385520A}"/>
              </a:ext>
            </a:extLst>
          </p:cNvPr>
          <p:cNvSpPr/>
          <p:nvPr/>
        </p:nvSpPr>
        <p:spPr>
          <a:xfrm>
            <a:off x="8393229" y="981777"/>
            <a:ext cx="721895" cy="581911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AC92C8E1-E7C0-4EE8-9416-DC7DC030DEB6}"/>
              </a:ext>
            </a:extLst>
          </p:cNvPr>
          <p:cNvSpPr/>
          <p:nvPr/>
        </p:nvSpPr>
        <p:spPr>
          <a:xfrm>
            <a:off x="3917482" y="2512164"/>
            <a:ext cx="2492943" cy="33764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793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92D6B3-CCCE-4426-A89E-83F48466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92B7FC-5057-4F3A-B9AE-C0FEA1901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F68375-A8D3-4585-9B9C-21419B63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DFAF203-D81C-49E6-B33F-6A3D2B5BD339}"/>
              </a:ext>
            </a:extLst>
          </p:cNvPr>
          <p:cNvSpPr txBox="1"/>
          <p:nvPr/>
        </p:nvSpPr>
        <p:spPr>
          <a:xfrm>
            <a:off x="5007006" y="1732449"/>
            <a:ext cx="407924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Yükleme işlemini takip edebilirsiniz.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293C076-1645-48D7-99F4-734B40DFE959}"/>
              </a:ext>
            </a:extLst>
          </p:cNvPr>
          <p:cNvCxnSpPr>
            <a:cxnSpLocks/>
          </p:cNvCxnSpPr>
          <p:nvPr/>
        </p:nvCxnSpPr>
        <p:spPr>
          <a:xfrm flipV="1">
            <a:off x="8620217" y="952902"/>
            <a:ext cx="745164" cy="707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B1213D1-953B-432F-98B6-4A0469710CE7}"/>
              </a:ext>
            </a:extLst>
          </p:cNvPr>
          <p:cNvCxnSpPr>
            <a:cxnSpLocks/>
          </p:cNvCxnSpPr>
          <p:nvPr/>
        </p:nvCxnSpPr>
        <p:spPr>
          <a:xfrm flipH="1">
            <a:off x="3272592" y="2222287"/>
            <a:ext cx="3119330" cy="3167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D0F3ADF-8B76-4320-92D8-AB4DF704D9A7}"/>
              </a:ext>
            </a:extLst>
          </p:cNvPr>
          <p:cNvSpPr/>
          <p:nvPr/>
        </p:nvSpPr>
        <p:spPr>
          <a:xfrm>
            <a:off x="9288379" y="712269"/>
            <a:ext cx="308008" cy="286933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1DF82A0A-6281-4E44-897A-C2866F5232E3}"/>
              </a:ext>
            </a:extLst>
          </p:cNvPr>
          <p:cNvSpPr/>
          <p:nvPr/>
        </p:nvSpPr>
        <p:spPr>
          <a:xfrm>
            <a:off x="1905802" y="5390148"/>
            <a:ext cx="2050181" cy="39463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301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DA31D0E-B93A-4F5B-B425-9B04657B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3DEEFC-20CB-4F9E-A181-02C7A5D43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006847E-1369-4E47-AE44-7BAFD627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4CFD98B-D179-450E-B23C-C56B895F239D}"/>
              </a:ext>
            </a:extLst>
          </p:cNvPr>
          <p:cNvSpPr txBox="1"/>
          <p:nvPr/>
        </p:nvSpPr>
        <p:spPr>
          <a:xfrm>
            <a:off x="4989250" y="1732449"/>
            <a:ext cx="409699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Yükleme işlemini takip edebilirsiniz.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1560E7A-B730-405B-8117-6E022812D6AE}"/>
              </a:ext>
            </a:extLst>
          </p:cNvPr>
          <p:cNvCxnSpPr>
            <a:cxnSpLocks/>
          </p:cNvCxnSpPr>
          <p:nvPr/>
        </p:nvCxnSpPr>
        <p:spPr>
          <a:xfrm flipH="1">
            <a:off x="4870384" y="2222287"/>
            <a:ext cx="1690214" cy="22245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E02BCD71-C049-4DD2-9648-8AD92582CCF2}"/>
              </a:ext>
            </a:extLst>
          </p:cNvPr>
          <p:cNvSpPr/>
          <p:nvPr/>
        </p:nvSpPr>
        <p:spPr>
          <a:xfrm>
            <a:off x="1915427" y="4523874"/>
            <a:ext cx="2868329" cy="9144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401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054A30B-F197-4FCD-A68B-25355E47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B3CC44-3F32-46A2-9B27-B11BAF8AE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F460B6-2BDA-476D-A350-A60C5D88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D9FDFAF-840A-48DE-8CDF-3E2357D730B7}"/>
              </a:ext>
            </a:extLst>
          </p:cNvPr>
          <p:cNvSpPr txBox="1"/>
          <p:nvPr/>
        </p:nvSpPr>
        <p:spPr>
          <a:xfrm>
            <a:off x="6593305" y="4639377"/>
            <a:ext cx="2772076" cy="203132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Yükleme tamamlandıktan sonra Development kısmından oluşturduğunuz </a:t>
            </a:r>
            <a:r>
              <a:rPr lang="tr-TR" dirty="0" err="1">
                <a:solidFill>
                  <a:schemeClr val="bg1"/>
                </a:solidFill>
              </a:rPr>
              <a:t>websitenizin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adresine 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5430737-B109-4061-98CB-A2DF6050F8CB}"/>
              </a:ext>
            </a:extLst>
          </p:cNvPr>
          <p:cNvCxnSpPr>
            <a:cxnSpLocks/>
          </p:cNvCxnSpPr>
          <p:nvPr/>
        </p:nvCxnSpPr>
        <p:spPr>
          <a:xfrm flipH="1" flipV="1">
            <a:off x="2983833" y="2916455"/>
            <a:ext cx="3532470" cy="2560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5E434162-972E-4773-A1EE-D7FE8E2575C0}"/>
              </a:ext>
            </a:extLst>
          </p:cNvPr>
          <p:cNvSpPr/>
          <p:nvPr/>
        </p:nvSpPr>
        <p:spPr>
          <a:xfrm>
            <a:off x="1953928" y="2704699"/>
            <a:ext cx="2338939" cy="16947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6451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54ADF6F-93A3-4565-B59C-4791A66A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4C9EE4-E4F7-4F45-AD76-190670FE5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151E3B6-4877-4C0A-82F6-53350971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BFEFA39-2294-4EC9-88A5-4B5C4B8491CE}"/>
              </a:ext>
            </a:extLst>
          </p:cNvPr>
          <p:cNvSpPr txBox="1"/>
          <p:nvPr/>
        </p:nvSpPr>
        <p:spPr>
          <a:xfrm>
            <a:off x="1029903" y="1799924"/>
            <a:ext cx="2242686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Dil seçimi yapıp ilerleyin. </a:t>
            </a:r>
            <a:r>
              <a:rPr lang="tr-TR" dirty="0">
                <a:solidFill>
                  <a:srgbClr val="C00000"/>
                </a:solidFill>
              </a:rPr>
              <a:t>(</a:t>
            </a:r>
            <a:r>
              <a:rPr lang="tr-TR" dirty="0" err="1">
                <a:solidFill>
                  <a:srgbClr val="C00000"/>
                </a:solidFill>
              </a:rPr>
              <a:t>İngilizce’yi</a:t>
            </a:r>
            <a:r>
              <a:rPr lang="tr-TR" dirty="0">
                <a:solidFill>
                  <a:srgbClr val="C00000"/>
                </a:solidFill>
              </a:rPr>
              <a:t> öneriyorum, Türkçe çevirisinde çok fazla eksik var)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FA06A6F-8C4D-47DD-B8D4-63FC445DEBBC}"/>
              </a:ext>
            </a:extLst>
          </p:cNvPr>
          <p:cNvCxnSpPr>
            <a:cxnSpLocks/>
          </p:cNvCxnSpPr>
          <p:nvPr/>
        </p:nvCxnSpPr>
        <p:spPr>
          <a:xfrm>
            <a:off x="3337158" y="2815587"/>
            <a:ext cx="2351373" cy="822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EC643352-8CBF-4DFE-A8F1-1F7345C5B4E0}"/>
              </a:ext>
            </a:extLst>
          </p:cNvPr>
          <p:cNvSpPr/>
          <p:nvPr/>
        </p:nvSpPr>
        <p:spPr>
          <a:xfrm>
            <a:off x="5753100" y="3629025"/>
            <a:ext cx="1219200" cy="2286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428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507BC95-BC54-4951-BA12-D453A3BA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Drupal </a:t>
            </a:r>
            <a:r>
              <a:rPr lang="en-US" dirty="0" err="1"/>
              <a:t>Nedir</a:t>
            </a:r>
            <a:r>
              <a:rPr lang="en-US" dirty="0"/>
              <a:t>?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BE13C3-3F7E-43D5-93AE-4DA405A39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tr-TR" dirty="0" err="1">
                <a:effectLst/>
              </a:rPr>
              <a:t>Drupal</a:t>
            </a:r>
            <a:r>
              <a:rPr lang="tr-TR" dirty="0">
                <a:effectLst/>
              </a:rPr>
              <a:t> ücretsiz, açık kaynaklı bir içerik yönetim sistemi ya da içerik </a:t>
            </a:r>
            <a:r>
              <a:rPr lang="tr-TR" dirty="0" err="1">
                <a:effectLst/>
              </a:rPr>
              <a:t>yönetim'e</a:t>
            </a:r>
            <a:r>
              <a:rPr lang="tr-TR" dirty="0">
                <a:effectLst/>
              </a:rPr>
              <a:t> odaklı bir altyapı yazılımı olarak tanımlanır.</a:t>
            </a:r>
            <a:endParaRPr lang="en-US" dirty="0">
              <a:effectLst/>
            </a:endParaRP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 err="1">
                <a:solidFill>
                  <a:srgbClr val="00B0F0"/>
                </a:solidFill>
              </a:rPr>
              <a:t>İçerik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Yönetim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Sistemler</a:t>
            </a:r>
            <a:r>
              <a:rPr lang="tr-TR" dirty="0">
                <a:solidFill>
                  <a:srgbClr val="00B0F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tr-TR" dirty="0">
                <a:effectLst/>
              </a:rPr>
              <a:t> </a:t>
            </a:r>
            <a:r>
              <a:rPr lang="en-US" dirty="0">
                <a:effectLst/>
              </a:rPr>
              <a:t>K</a:t>
            </a:r>
            <a:r>
              <a:rPr lang="tr-TR" dirty="0">
                <a:effectLst/>
              </a:rPr>
              <a:t>atılımcı teknikler ile belge ya da benzeri içeriklerin yaratılmasına ve düzenlenmesine yardımcı olan yazılım dizgeleridir</a:t>
            </a:r>
            <a:r>
              <a:rPr lang="en-US" dirty="0">
                <a:effectLst/>
              </a:rPr>
              <a:t>.</a:t>
            </a:r>
            <a:r>
              <a:rPr lang="tr-TR" dirty="0">
                <a:effectLst/>
              </a:rPr>
              <a:t> Yaygın olarak basit</a:t>
            </a:r>
            <a:r>
              <a:rPr lang="en-US" dirty="0">
                <a:effectLst/>
              </a:rPr>
              <a:t> </a:t>
            </a:r>
            <a:r>
              <a:rPr lang="tr-TR" dirty="0">
                <a:effectLst/>
              </a:rPr>
              <a:t>veya karmaşık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(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drupal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, çekirdeğinden ayrı eklenen modüllerle genişletilmişse)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websiteleri</a:t>
            </a:r>
            <a:r>
              <a:rPr lang="tr-TR" dirty="0">
                <a:effectLst/>
              </a:rPr>
              <a:t> oluşturmak, yönetmek için kullanılır.</a:t>
            </a:r>
          </a:p>
          <a:p>
            <a:pPr marL="36900" indent="0">
              <a:buNone/>
            </a:pPr>
            <a:endParaRPr lang="tr-TR" dirty="0">
              <a:effectLst/>
            </a:endParaRPr>
          </a:p>
          <a:p>
            <a:pPr marL="36900" indent="0">
              <a:buNone/>
            </a:pPr>
            <a:r>
              <a:rPr lang="tr-TR" dirty="0">
                <a:effectLst/>
              </a:rPr>
              <a:t>Temel yaklaşımla herhangi bir yazılım dili ve kodu kullanmanız beklenmediğinden kullanımı ve öğrenmesi basit bir üretim aracıdır.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80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EB03AA-B6E8-4A1F-9E9A-B7610F8A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F72460-96BE-4FA0-B510-EAA5D6E5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2EBD45F-652D-4ECF-B14C-0E600B8B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AE390CC-20FB-4424-A07F-90BC956629CA}"/>
              </a:ext>
            </a:extLst>
          </p:cNvPr>
          <p:cNvSpPr txBox="1"/>
          <p:nvPr/>
        </p:nvSpPr>
        <p:spPr>
          <a:xfrm>
            <a:off x="846418" y="2011679"/>
            <a:ext cx="2416546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Kurulum profili seçip ilerleyin. </a:t>
            </a:r>
            <a:r>
              <a:rPr lang="tr-TR" dirty="0">
                <a:solidFill>
                  <a:srgbClr val="C00000"/>
                </a:solidFill>
              </a:rPr>
              <a:t>(Standard ile ilerliyorum)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5F29AFBF-F8CB-46ED-B74D-099A1D740994}"/>
              </a:ext>
            </a:extLst>
          </p:cNvPr>
          <p:cNvCxnSpPr>
            <a:cxnSpLocks/>
          </p:cNvCxnSpPr>
          <p:nvPr/>
        </p:nvCxnSpPr>
        <p:spPr>
          <a:xfrm>
            <a:off x="3262964" y="3028950"/>
            <a:ext cx="2415941" cy="1417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6000013B-199E-4FDC-B951-5871A33F3387}"/>
              </a:ext>
            </a:extLst>
          </p:cNvPr>
          <p:cNvSpPr/>
          <p:nvPr/>
        </p:nvSpPr>
        <p:spPr>
          <a:xfrm>
            <a:off x="5772150" y="4405314"/>
            <a:ext cx="1176338" cy="26193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542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1E121DC-849E-4F98-BA63-CF19C2DF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FF720B-B195-4AA5-A303-BCD35FBA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BF6C41-911F-411B-A07E-E96FCCE7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49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3B69B86-4574-4274-91CC-FAA8FA01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9EA11D-CB63-433A-A872-8A1C0728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A874D1F-5DCE-495A-9347-7CBC20A0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AE4677EB-5112-40E0-BF5E-5AFEA4B5DAD6}"/>
              </a:ext>
            </a:extLst>
          </p:cNvPr>
          <p:cNvSpPr txBox="1"/>
          <p:nvPr/>
        </p:nvSpPr>
        <p:spPr>
          <a:xfrm>
            <a:off x="1164657" y="1270535"/>
            <a:ext cx="2637322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Gerekli alanları doldurun ve devam edin.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7B3AEB6D-9CBB-44C5-AAF7-495715177E4E}"/>
              </a:ext>
            </a:extLst>
          </p:cNvPr>
          <p:cNvCxnSpPr>
            <a:cxnSpLocks/>
          </p:cNvCxnSpPr>
          <p:nvPr/>
        </p:nvCxnSpPr>
        <p:spPr>
          <a:xfrm>
            <a:off x="3282215" y="2240985"/>
            <a:ext cx="2531444" cy="3861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ikdörtgen 4">
            <a:extLst>
              <a:ext uri="{FF2B5EF4-FFF2-40B4-BE49-F238E27FC236}">
                <a16:creationId xmlns:a16="http://schemas.microsoft.com/office/drawing/2014/main" id="{3882047B-0152-4BEC-B1EC-DE2A6A9365E9}"/>
              </a:ext>
            </a:extLst>
          </p:cNvPr>
          <p:cNvSpPr/>
          <p:nvPr/>
        </p:nvSpPr>
        <p:spPr>
          <a:xfrm>
            <a:off x="5813659" y="6102417"/>
            <a:ext cx="914400" cy="240631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6246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64B7B3D-C8CF-4765-A896-DD65C8C2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F81709-7ED8-49DB-B6E1-CE049D862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1C14DC-012E-4DB0-8A26-D526DDD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6B5BC4C9-4341-416E-811E-90A56EC76B04}"/>
              </a:ext>
            </a:extLst>
          </p:cNvPr>
          <p:cNvSpPr/>
          <p:nvPr/>
        </p:nvSpPr>
        <p:spPr>
          <a:xfrm>
            <a:off x="240632" y="609600"/>
            <a:ext cx="6237170" cy="612808"/>
          </a:xfrm>
          <a:prstGeom prst="rect">
            <a:avLst/>
          </a:prstGeom>
          <a:solidFill>
            <a:srgbClr val="FF0000">
              <a:alpha val="3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1A4A812-2E09-4F56-8ABC-5BEC6281562A}"/>
              </a:ext>
            </a:extLst>
          </p:cNvPr>
          <p:cNvSpPr txBox="1"/>
          <p:nvPr/>
        </p:nvSpPr>
        <p:spPr>
          <a:xfrm>
            <a:off x="7677543" y="3151017"/>
            <a:ext cx="4052236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Admin</a:t>
            </a:r>
            <a:r>
              <a:rPr lang="tr-TR" dirty="0">
                <a:solidFill>
                  <a:schemeClr val="bg1"/>
                </a:solidFill>
              </a:rPr>
              <a:t> olarak giriş yaptığınızda karşınıza çıkacak olan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kontrol paneli.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EEFAD40-18D6-40C4-AAE4-BC52F8993EB4}"/>
              </a:ext>
            </a:extLst>
          </p:cNvPr>
          <p:cNvCxnSpPr/>
          <p:nvPr/>
        </p:nvCxnSpPr>
        <p:spPr>
          <a:xfrm flipH="1" flipV="1">
            <a:off x="4658627" y="1318661"/>
            <a:ext cx="2897205" cy="22940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910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0663926-70A2-4DF6-8A05-FB446A91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Yerel Diske Kurulum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FD2834-FEA9-4133-8AEB-8EC9915B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Windows işletim sistemine kurulum yapacağınızı varsayıyorum. </a:t>
            </a:r>
            <a:r>
              <a:rPr lang="tr-TR" dirty="0">
                <a:solidFill>
                  <a:srgbClr val="92D050"/>
                </a:solidFill>
              </a:rPr>
              <a:t>(Windows 7, 8, 10 32bit,  64bit için geçerli)</a:t>
            </a:r>
          </a:p>
          <a:p>
            <a:r>
              <a:rPr lang="tr-TR" dirty="0"/>
              <a:t>Web server gerekliliği dolayısıyla XAMPP geliştirme ortamını kullanıyorum.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36900" indent="0">
              <a:buNone/>
            </a:pPr>
            <a:r>
              <a:rPr lang="tr-TR" dirty="0"/>
              <a:t>XAMPP: Hazır bir web sunucusu oluşturmaya ve yönetmeye yarayan bir yazılım. </a:t>
            </a:r>
            <a:r>
              <a:rPr lang="tr-TR" dirty="0">
                <a:solidFill>
                  <a:srgbClr val="FFC000"/>
                </a:solidFill>
              </a:rPr>
              <a:t>(İçerik: PHP, </a:t>
            </a:r>
            <a:r>
              <a:rPr lang="tr-TR" dirty="0" err="1">
                <a:solidFill>
                  <a:srgbClr val="FFC000"/>
                </a:solidFill>
              </a:rPr>
              <a:t>MariaDB</a:t>
            </a:r>
            <a:r>
              <a:rPr lang="tr-TR" dirty="0">
                <a:solidFill>
                  <a:srgbClr val="FFC000"/>
                </a:solidFill>
              </a:rPr>
              <a:t>, </a:t>
            </a:r>
            <a:r>
              <a:rPr lang="tr-TR" dirty="0" err="1">
                <a:solidFill>
                  <a:srgbClr val="FFC000"/>
                </a:solidFill>
              </a:rPr>
              <a:t>Perl</a:t>
            </a:r>
            <a:r>
              <a:rPr lang="tr-TR" dirty="0">
                <a:solidFill>
                  <a:srgbClr val="FFC000"/>
                </a:solidFill>
              </a:rPr>
              <a:t>, </a:t>
            </a:r>
            <a:r>
              <a:rPr lang="tr-TR" dirty="0" err="1">
                <a:solidFill>
                  <a:srgbClr val="FFC000"/>
                </a:solidFill>
              </a:rPr>
              <a:t>Apache</a:t>
            </a:r>
            <a:r>
              <a:rPr lang="tr-TR" dirty="0">
                <a:solidFill>
                  <a:srgbClr val="FFC000"/>
                </a:solidFill>
              </a:rPr>
              <a:t>, </a:t>
            </a:r>
            <a:r>
              <a:rPr lang="tr-TR" dirty="0" err="1">
                <a:solidFill>
                  <a:srgbClr val="FFC000"/>
                </a:solidFill>
              </a:rPr>
              <a:t>FileZilla</a:t>
            </a:r>
            <a:r>
              <a:rPr lang="tr-TR" dirty="0">
                <a:solidFill>
                  <a:srgbClr val="FFC000"/>
                </a:solidFill>
              </a:rPr>
              <a:t>, </a:t>
            </a:r>
            <a:r>
              <a:rPr lang="tr-TR" dirty="0" err="1">
                <a:solidFill>
                  <a:srgbClr val="FFC000"/>
                </a:solidFill>
              </a:rPr>
              <a:t>MercuryMail</a:t>
            </a:r>
            <a:r>
              <a:rPr lang="tr-TR" dirty="0">
                <a:solidFill>
                  <a:srgbClr val="FFC000"/>
                </a:solidFill>
              </a:rPr>
              <a:t>)</a:t>
            </a:r>
            <a:r>
              <a:rPr lang="tr-TR" dirty="0"/>
              <a:t>, </a:t>
            </a:r>
            <a:r>
              <a:rPr lang="tr-TR" dirty="0">
                <a:solidFill>
                  <a:srgbClr val="FFFF00"/>
                </a:solidFill>
              </a:rPr>
              <a:t>(</a:t>
            </a:r>
            <a:r>
              <a:rPr lang="tr-TR" dirty="0" err="1">
                <a:solidFill>
                  <a:srgbClr val="FFFF00"/>
                </a:solidFill>
              </a:rPr>
              <a:t>phpMyAdmin</a:t>
            </a:r>
            <a:r>
              <a:rPr lang="tr-TR" dirty="0">
                <a:solidFill>
                  <a:srgbClr val="FFFF00"/>
                </a:solidFill>
              </a:rPr>
              <a:t> kurulu olarak gelir.)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70671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62158C-1C9B-4619-953A-B9DBD10D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82317"/>
            <a:ext cx="10353762" cy="4908884"/>
          </a:xfrm>
        </p:spPr>
        <p:txBody>
          <a:bodyPr/>
          <a:lstStyle/>
          <a:p>
            <a:pPr marL="36900" indent="0">
              <a:buNone/>
            </a:pPr>
            <a:r>
              <a:rPr lang="tr-TR" dirty="0"/>
              <a:t>Kullandığınız işletim sistemine göre XAMPP kurulum dosyasını indirin. </a:t>
            </a:r>
            <a:r>
              <a:rPr lang="tr-TR" dirty="0">
                <a:hlinkClick r:id="rId2"/>
              </a:rPr>
              <a:t>https://www.apachefriends.org/tr/index.html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(rehber Windows 10 üzerinden ilerleyecektir.)</a:t>
            </a:r>
          </a:p>
          <a:p>
            <a:pPr marL="36900" indent="0">
              <a:buNone/>
            </a:pPr>
            <a:r>
              <a:rPr lang="tr-TR" dirty="0"/>
              <a:t>SSS: </a:t>
            </a:r>
            <a:r>
              <a:rPr lang="tr-TR" dirty="0">
                <a:hlinkClick r:id="rId3"/>
              </a:rPr>
              <a:t>https://www.apachefriends.org/faq_windows.html</a:t>
            </a:r>
            <a:r>
              <a:rPr lang="tr-TR" dirty="0"/>
              <a:t>  </a:t>
            </a:r>
            <a:r>
              <a:rPr lang="tr-TR" dirty="0">
                <a:solidFill>
                  <a:srgbClr val="FFC000"/>
                </a:solidFill>
              </a:rPr>
              <a:t>(takıldığınız yerler için)</a:t>
            </a:r>
          </a:p>
          <a:p>
            <a:pPr marL="36900" indent="0">
              <a:buNone/>
            </a:pPr>
            <a:r>
              <a:rPr lang="tr-TR" dirty="0"/>
              <a:t>İndirdiğiniz 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</a:rPr>
              <a:t>installer.exe</a:t>
            </a:r>
            <a:r>
              <a:rPr lang="tr-TR" dirty="0" err="1"/>
              <a:t>’yi</a:t>
            </a:r>
            <a:r>
              <a:rPr lang="tr-TR" dirty="0"/>
              <a:t> çalıştırın.</a:t>
            </a:r>
          </a:p>
        </p:txBody>
      </p:sp>
    </p:spTree>
    <p:extLst>
      <p:ext uri="{BB962C8B-B14F-4D97-AF65-F5344CB8AC3E}">
        <p14:creationId xmlns:p14="http://schemas.microsoft.com/office/powerpoint/2010/main" val="244802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14235B-A628-44FB-B0D7-F5D4BAB6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8C006A-F20D-4FC0-9F84-726BD6AF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F11AD40-FE40-41F7-B8A2-491B0969B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10E7653-8246-4FE6-AED4-F80BF8660F4C}"/>
              </a:ext>
            </a:extLst>
          </p:cNvPr>
          <p:cNvSpPr txBox="1"/>
          <p:nvPr/>
        </p:nvSpPr>
        <p:spPr>
          <a:xfrm>
            <a:off x="9875520" y="2011680"/>
            <a:ext cx="10299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İlerleyin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C6718AF-372F-4FF0-A132-EF61EA53BD36}"/>
              </a:ext>
            </a:extLst>
          </p:cNvPr>
          <p:cNvCxnSpPr/>
          <p:nvPr/>
        </p:nvCxnSpPr>
        <p:spPr>
          <a:xfrm flipH="1">
            <a:off x="7083552" y="2267712"/>
            <a:ext cx="2706624" cy="225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Dikdörtgen 3">
            <a:extLst>
              <a:ext uri="{FF2B5EF4-FFF2-40B4-BE49-F238E27FC236}">
                <a16:creationId xmlns:a16="http://schemas.microsoft.com/office/drawing/2014/main" id="{86C09943-4DAE-48A5-BAE0-31A77858798C}"/>
              </a:ext>
            </a:extLst>
          </p:cNvPr>
          <p:cNvSpPr/>
          <p:nvPr/>
        </p:nvSpPr>
        <p:spPr>
          <a:xfrm>
            <a:off x="6681788" y="4543124"/>
            <a:ext cx="459581" cy="1241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5391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A5C506A-318D-4745-B3B3-E3CBA29E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C88178-5106-45C4-B485-D2D132CA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88D1D70-F935-41DF-B660-2C212C33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1DC6F5ED-566B-44BD-84D1-E2AEE459ED4D}"/>
              </a:ext>
            </a:extLst>
          </p:cNvPr>
          <p:cNvCxnSpPr/>
          <p:nvPr/>
        </p:nvCxnSpPr>
        <p:spPr>
          <a:xfrm flipH="1">
            <a:off x="7083552" y="2267712"/>
            <a:ext cx="2706624" cy="225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CD5201C3-0ABD-4763-9397-0F134D3BAE83}"/>
              </a:ext>
            </a:extLst>
          </p:cNvPr>
          <p:cNvSpPr/>
          <p:nvPr/>
        </p:nvSpPr>
        <p:spPr>
          <a:xfrm>
            <a:off x="6681788" y="4543124"/>
            <a:ext cx="459581" cy="1241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B9513CA-9CEF-429F-B035-A9B89EC98EBE}"/>
              </a:ext>
            </a:extLst>
          </p:cNvPr>
          <p:cNvSpPr txBox="1"/>
          <p:nvPr/>
        </p:nvSpPr>
        <p:spPr>
          <a:xfrm>
            <a:off x="9875520" y="2011680"/>
            <a:ext cx="10299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İlerleyin</a:t>
            </a:r>
          </a:p>
        </p:txBody>
      </p:sp>
    </p:spTree>
    <p:extLst>
      <p:ext uri="{BB962C8B-B14F-4D97-AF65-F5344CB8AC3E}">
        <p14:creationId xmlns:p14="http://schemas.microsoft.com/office/powerpoint/2010/main" val="2730165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A49531B-B096-4084-8008-0E10BF04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7BE7E8-A78B-48AD-81F4-768EC5AC2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E7B9DAE-4B01-4D0E-B819-202D65D7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5EE68BA-65F8-4478-B195-B7E0235BCEB8}"/>
              </a:ext>
            </a:extLst>
          </p:cNvPr>
          <p:cNvSpPr txBox="1"/>
          <p:nvPr/>
        </p:nvSpPr>
        <p:spPr>
          <a:xfrm>
            <a:off x="408735" y="5048654"/>
            <a:ext cx="5327904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Kurulum yeri olarak Program </a:t>
            </a:r>
            <a:r>
              <a:rPr lang="tr-TR" dirty="0" err="1">
                <a:solidFill>
                  <a:schemeClr val="bg1"/>
                </a:solidFill>
              </a:rPr>
              <a:t>Files</a:t>
            </a:r>
            <a:r>
              <a:rPr lang="tr-TR" dirty="0">
                <a:solidFill>
                  <a:schemeClr val="bg1"/>
                </a:solidFill>
              </a:rPr>
              <a:t> içinde bir yer belirlemeyin, farklı bir disk bölmesi kullanabilirsiniz </a:t>
            </a:r>
            <a:r>
              <a:rPr lang="tr-TR" dirty="0">
                <a:solidFill>
                  <a:srgbClr val="C00000"/>
                </a:solidFill>
              </a:rPr>
              <a:t>D:\devel\xampp\ </a:t>
            </a:r>
            <a:r>
              <a:rPr lang="tr-TR" dirty="0">
                <a:solidFill>
                  <a:schemeClr val="bg1"/>
                </a:solidFill>
              </a:rPr>
              <a:t>gibi </a:t>
            </a:r>
            <a:r>
              <a:rPr lang="tr-TR" dirty="0">
                <a:solidFill>
                  <a:srgbClr val="FF0000"/>
                </a:solidFill>
              </a:rPr>
              <a:t>(C:\xampp\ kullandığınızı varsayarak ilerliyorum.)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5288161-5C0C-4857-B3B7-030E5015D1A7}"/>
              </a:ext>
            </a:extLst>
          </p:cNvPr>
          <p:cNvCxnSpPr>
            <a:cxnSpLocks/>
          </p:cNvCxnSpPr>
          <p:nvPr/>
        </p:nvCxnSpPr>
        <p:spPr>
          <a:xfrm flipH="1">
            <a:off x="3933826" y="3009900"/>
            <a:ext cx="1562099" cy="1962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8817A7E-3624-413B-A74A-CB9679FC0E17}"/>
              </a:ext>
            </a:extLst>
          </p:cNvPr>
          <p:cNvCxnSpPr/>
          <p:nvPr/>
        </p:nvCxnSpPr>
        <p:spPr>
          <a:xfrm flipH="1">
            <a:off x="7083552" y="2267712"/>
            <a:ext cx="2706624" cy="225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0234B82B-C554-421A-8E6E-50A9A585ED8F}"/>
              </a:ext>
            </a:extLst>
          </p:cNvPr>
          <p:cNvSpPr txBox="1"/>
          <p:nvPr/>
        </p:nvSpPr>
        <p:spPr>
          <a:xfrm>
            <a:off x="9875520" y="2011680"/>
            <a:ext cx="102990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İlerleyin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C92EECBB-638C-4A7E-9393-9730532AF01A}"/>
              </a:ext>
            </a:extLst>
          </p:cNvPr>
          <p:cNvSpPr/>
          <p:nvPr/>
        </p:nvSpPr>
        <p:spPr>
          <a:xfrm>
            <a:off x="6681788" y="4543124"/>
            <a:ext cx="459581" cy="1241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1711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705FEF6-4267-4B3D-A48B-CE5A219E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911B16-31F3-4A59-927A-B75C8E3B1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B7C353-015D-4CA7-89D9-6A269A4E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B29EE4C-D056-43D3-BF31-DAC6DBBF0B35}"/>
              </a:ext>
            </a:extLst>
          </p:cNvPr>
          <p:cNvSpPr txBox="1"/>
          <p:nvPr/>
        </p:nvSpPr>
        <p:spPr>
          <a:xfrm>
            <a:off x="8993688" y="4108608"/>
            <a:ext cx="2898292" cy="175432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Kurulumu tamamladıktan sonra XAMPP </a:t>
            </a:r>
            <a:r>
              <a:rPr lang="tr-TR" dirty="0"/>
              <a:t>controller.exe </a:t>
            </a:r>
            <a:r>
              <a:rPr lang="tr-TR" dirty="0" err="1">
                <a:solidFill>
                  <a:schemeClr val="bg1"/>
                </a:solidFill>
              </a:rPr>
              <a:t>yi</a:t>
            </a:r>
            <a:r>
              <a:rPr lang="tr-TR" dirty="0">
                <a:solidFill>
                  <a:schemeClr val="bg1"/>
                </a:solidFill>
              </a:rPr>
              <a:t> çalıştırarak kontrol panelinden </a:t>
            </a:r>
            <a:r>
              <a:rPr lang="tr-TR" dirty="0" err="1"/>
              <a:t>Apache</a:t>
            </a:r>
            <a:r>
              <a:rPr lang="tr-TR" dirty="0">
                <a:solidFill>
                  <a:schemeClr val="bg1"/>
                </a:solidFill>
              </a:rPr>
              <a:t> ve </a:t>
            </a:r>
            <a:r>
              <a:rPr lang="tr-TR" dirty="0" err="1"/>
              <a:t>MySQL</a:t>
            </a:r>
            <a:r>
              <a:rPr lang="tr-TR" dirty="0" err="1">
                <a:solidFill>
                  <a:schemeClr val="bg1"/>
                </a:solidFill>
              </a:rPr>
              <a:t>’i</a:t>
            </a:r>
            <a:r>
              <a:rPr lang="tr-TR" dirty="0">
                <a:solidFill>
                  <a:schemeClr val="bg1"/>
                </a:solidFill>
              </a:rPr>
              <a:t> başlatın.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45DE1AD-5203-4838-B622-607C634CD336}"/>
              </a:ext>
            </a:extLst>
          </p:cNvPr>
          <p:cNvSpPr/>
          <p:nvPr/>
        </p:nvSpPr>
        <p:spPr>
          <a:xfrm>
            <a:off x="5448822" y="2540000"/>
            <a:ext cx="374128" cy="330200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20A16F39-6938-4BFD-8FD8-C1AF03BD8A10}"/>
              </a:ext>
            </a:extLst>
          </p:cNvPr>
          <p:cNvCxnSpPr>
            <a:cxnSpLocks/>
          </p:cNvCxnSpPr>
          <p:nvPr/>
        </p:nvCxnSpPr>
        <p:spPr>
          <a:xfrm flipH="1" flipV="1">
            <a:off x="5912286" y="2870200"/>
            <a:ext cx="2984064" cy="1238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0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845EE90-55EA-4A3F-BE5C-55809D7F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Diğer İçerik Yönetim Sistemleri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A86F09-6C11-4E66-9DF8-2F9781F24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WordPress</a:t>
            </a:r>
            <a:endParaRPr lang="tr-TR" dirty="0"/>
          </a:p>
          <a:p>
            <a:r>
              <a:rPr lang="tr-TR" dirty="0" err="1"/>
              <a:t>Joomla</a:t>
            </a:r>
            <a:r>
              <a:rPr lang="tr-TR" dirty="0"/>
              <a:t>!</a:t>
            </a:r>
          </a:p>
          <a:p>
            <a:r>
              <a:rPr lang="tr-TR" dirty="0"/>
              <a:t>Typo3</a:t>
            </a:r>
          </a:p>
          <a:p>
            <a:r>
              <a:rPr lang="tr-TR" dirty="0" err="1"/>
              <a:t>Serendipity</a:t>
            </a:r>
            <a:endParaRPr lang="tr-TR" dirty="0"/>
          </a:p>
          <a:p>
            <a:r>
              <a:rPr lang="tr-TR" dirty="0" err="1"/>
              <a:t>Dotclear</a:t>
            </a:r>
            <a:endParaRPr lang="tr-TR" dirty="0"/>
          </a:p>
          <a:p>
            <a:r>
              <a:rPr lang="tr-TR" dirty="0" err="1"/>
              <a:t>ImpressPages</a:t>
            </a:r>
            <a:endParaRPr lang="tr-TR" dirty="0"/>
          </a:p>
          <a:p>
            <a:r>
              <a:rPr lang="tr-TR" dirty="0" err="1"/>
              <a:t>Chamilo</a:t>
            </a:r>
            <a:endParaRPr lang="tr-TR" dirty="0"/>
          </a:p>
          <a:p>
            <a:r>
              <a:rPr lang="tr-T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77879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EE8D79-22F1-4362-BB83-B6E9CC180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31521"/>
            <a:ext cx="10353762" cy="5059680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21F98EB-5BE8-499B-A2D8-27ADA4A5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90CCDC5-255C-4279-BA97-80DB089DDECF}"/>
              </a:ext>
            </a:extLst>
          </p:cNvPr>
          <p:cNvSpPr txBox="1"/>
          <p:nvPr/>
        </p:nvSpPr>
        <p:spPr>
          <a:xfrm>
            <a:off x="524256" y="1853184"/>
            <a:ext cx="2255520" cy="258532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Herhangi bir tarayıcının adres çubuğuna </a:t>
            </a:r>
            <a:r>
              <a:rPr lang="tr-TR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http://localhost/</a:t>
            </a:r>
            <a:r>
              <a:rPr lang="tr-TR" dirty="0">
                <a:solidFill>
                  <a:schemeClr val="bg1"/>
                </a:solidFill>
              </a:rPr>
              <a:t> yazarak her şeyin yolunda olduğunu teyit edin.</a:t>
            </a:r>
          </a:p>
          <a:p>
            <a:r>
              <a:rPr lang="tr-TR" dirty="0">
                <a:solidFill>
                  <a:srgbClr val="FFFF00"/>
                </a:solidFill>
              </a:rPr>
              <a:t>(Görsel, beklentiyi temsil etmektedir.)  </a:t>
            </a:r>
          </a:p>
        </p:txBody>
      </p:sp>
    </p:spTree>
    <p:extLst>
      <p:ext uri="{BB962C8B-B14F-4D97-AF65-F5344CB8AC3E}">
        <p14:creationId xmlns:p14="http://schemas.microsoft.com/office/powerpoint/2010/main" val="2024728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4196EC-C81F-4195-9D1A-C3C3853E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C1C5EFC-E1A2-41BA-B340-20EAF4ED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3F5936-2A9D-4B77-82AB-28216C312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47EC471F-F880-4864-A142-FF5775B606B4}"/>
              </a:ext>
            </a:extLst>
          </p:cNvPr>
          <p:cNvSpPr/>
          <p:nvPr/>
        </p:nvSpPr>
        <p:spPr>
          <a:xfrm>
            <a:off x="1645920" y="219456"/>
            <a:ext cx="1731264" cy="170688"/>
          </a:xfrm>
          <a:prstGeom prst="rect">
            <a:avLst/>
          </a:prstGeom>
          <a:solidFill>
            <a:srgbClr val="FF0000">
              <a:alpha val="3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246B98F-3780-44B4-AAF1-CC2EE5DC3B48}"/>
              </a:ext>
            </a:extLst>
          </p:cNvPr>
          <p:cNvSpPr txBox="1"/>
          <p:nvPr/>
        </p:nvSpPr>
        <p:spPr>
          <a:xfrm>
            <a:off x="597408" y="2011680"/>
            <a:ext cx="2414016" cy="28623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https://www.drupal.org/project/drupal/releases/8.7.7 </a:t>
            </a:r>
            <a:r>
              <a:rPr lang="tr-TR" dirty="0">
                <a:solidFill>
                  <a:schemeClr val="bg1"/>
                </a:solidFill>
              </a:rPr>
              <a:t>adresinden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8.7.7 </a:t>
            </a:r>
            <a:r>
              <a:rPr lang="tr-TR" dirty="0" err="1">
                <a:solidFill>
                  <a:schemeClr val="bg1"/>
                </a:solidFill>
              </a:rPr>
              <a:t>zip</a:t>
            </a:r>
            <a:r>
              <a:rPr lang="tr-TR" dirty="0">
                <a:solidFill>
                  <a:schemeClr val="bg1"/>
                </a:solidFill>
              </a:rPr>
              <a:t> dosyasını indirip klasöre çıkartın. </a:t>
            </a:r>
            <a:r>
              <a:rPr lang="tr-TR" dirty="0">
                <a:solidFill>
                  <a:srgbClr val="0070C0"/>
                </a:solidFill>
              </a:rPr>
              <a:t>(rehberde kullanacağım ve </a:t>
            </a:r>
            <a:r>
              <a:rPr lang="tr-TR" dirty="0" err="1">
                <a:solidFill>
                  <a:srgbClr val="0070C0"/>
                </a:solidFill>
              </a:rPr>
              <a:t>şuanlık</a:t>
            </a:r>
            <a:r>
              <a:rPr lang="tr-TR" dirty="0">
                <a:solidFill>
                  <a:srgbClr val="0070C0"/>
                </a:solidFill>
              </a:rPr>
              <a:t> son sürüm 12/09/2019) 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5CAFA150-45C2-4534-B586-E8E70F6CE382}"/>
              </a:ext>
            </a:extLst>
          </p:cNvPr>
          <p:cNvCxnSpPr>
            <a:cxnSpLocks/>
          </p:cNvCxnSpPr>
          <p:nvPr/>
        </p:nvCxnSpPr>
        <p:spPr>
          <a:xfrm flipH="1">
            <a:off x="1194816" y="523875"/>
            <a:ext cx="967359" cy="1475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0D1491B3-7FAB-4338-84F9-148E261C1430}"/>
              </a:ext>
            </a:extLst>
          </p:cNvPr>
          <p:cNvCxnSpPr>
            <a:cxnSpLocks/>
          </p:cNvCxnSpPr>
          <p:nvPr/>
        </p:nvCxnSpPr>
        <p:spPr>
          <a:xfrm flipV="1">
            <a:off x="3162300" y="3145537"/>
            <a:ext cx="1775460" cy="788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7FEDC9C2-7EBD-4F42-A3B9-9131F01DE6A4}"/>
              </a:ext>
            </a:extLst>
          </p:cNvPr>
          <p:cNvSpPr/>
          <p:nvPr/>
        </p:nvSpPr>
        <p:spPr>
          <a:xfrm>
            <a:off x="4714875" y="2695574"/>
            <a:ext cx="1403350" cy="371475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94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87CA8F-A923-4B57-8C33-23DBB3E6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80289"/>
            <a:ext cx="10353762" cy="5010912"/>
          </a:xfrm>
        </p:spPr>
        <p:txBody>
          <a:bodyPr/>
          <a:lstStyle/>
          <a:p>
            <a:pPr marL="36900" indent="0">
              <a:buNone/>
            </a:pPr>
            <a:r>
              <a:rPr lang="tr-TR" dirty="0"/>
              <a:t>İndirdiğiniz </a:t>
            </a:r>
            <a:r>
              <a:rPr lang="tr-TR" dirty="0" err="1"/>
              <a:t>drupal</a:t>
            </a:r>
            <a:r>
              <a:rPr lang="tr-TR" dirty="0"/>
              <a:t> 8.7.7 kaynak kodunu </a:t>
            </a:r>
            <a:r>
              <a:rPr lang="tr-TR" dirty="0">
                <a:solidFill>
                  <a:schemeClr val="accent4">
                    <a:lumMod val="75000"/>
                  </a:schemeClr>
                </a:solidFill>
              </a:rPr>
              <a:t>C:\xampp\htdocs\drupal </a:t>
            </a:r>
            <a:r>
              <a:rPr lang="tr-TR" dirty="0"/>
              <a:t>dizinine yerleştirin.</a:t>
            </a:r>
          </a:p>
          <a:p>
            <a:pPr marL="36900" indent="0">
              <a:buNone/>
            </a:pP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(Tahmin edebileceğiniz üzere bu dizin 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xampp’yi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kurduğunuz yeri ifade etmektedir. Yapmanız gereken tek şey 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htdocs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altında ‘’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drupal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’’ isminde bir klasör oluşturup, 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zip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olarak indirip klasöre çıkarttığınız </a:t>
            </a:r>
            <a:r>
              <a:rPr lang="tr-T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drupal</a:t>
            </a:r>
            <a:r>
              <a:rPr lang="tr-T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8.7.7’yi içerisine yerleştirmektir.)</a:t>
            </a:r>
          </a:p>
        </p:txBody>
      </p:sp>
    </p:spTree>
    <p:extLst>
      <p:ext uri="{BB962C8B-B14F-4D97-AF65-F5344CB8AC3E}">
        <p14:creationId xmlns:p14="http://schemas.microsoft.com/office/powerpoint/2010/main" val="88454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867562-35F3-4DCC-9480-6DBC0B2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DD2A11-E463-4AAB-93CA-EB0A9AC5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F007B64-7328-4FC5-AC84-D5FEC346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57D2EBA-D96F-44BF-A23D-49A3D5C2E6B6}"/>
              </a:ext>
            </a:extLst>
          </p:cNvPr>
          <p:cNvSpPr txBox="1"/>
          <p:nvPr/>
        </p:nvSpPr>
        <p:spPr>
          <a:xfrm>
            <a:off x="400833" y="2480153"/>
            <a:ext cx="2304789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4">
                    <a:lumMod val="75000"/>
                  </a:schemeClr>
                </a:solidFill>
              </a:rPr>
              <a:t>localhost</a:t>
            </a:r>
            <a:r>
              <a:rPr lang="tr-TR" dirty="0" err="1">
                <a:solidFill>
                  <a:schemeClr val="bg1"/>
                </a:solidFill>
              </a:rPr>
              <a:t>’tan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accent4">
                    <a:lumMod val="75000"/>
                  </a:schemeClr>
                </a:solidFill>
              </a:rPr>
              <a:t>phpMyAdmin</a:t>
            </a:r>
            <a:r>
              <a:rPr lang="tr-TR" dirty="0" err="1">
                <a:solidFill>
                  <a:schemeClr val="bg1"/>
                </a:solidFill>
              </a:rPr>
              <a:t>’e</a:t>
            </a:r>
            <a:r>
              <a:rPr lang="tr-TR" dirty="0">
                <a:solidFill>
                  <a:schemeClr val="bg1"/>
                </a:solidFill>
              </a:rPr>
              <a:t> tıklayın. Veya adres çubuğuna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http://localhost/phpmyadmin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yazabilirsiniz.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89B358F2-8E32-4A36-9FAB-C4FAE94DB00E}"/>
              </a:ext>
            </a:extLst>
          </p:cNvPr>
          <p:cNvCxnSpPr>
            <a:cxnSpLocks/>
          </p:cNvCxnSpPr>
          <p:nvPr/>
        </p:nvCxnSpPr>
        <p:spPr>
          <a:xfrm flipV="1">
            <a:off x="2857500" y="1066801"/>
            <a:ext cx="5702300" cy="2061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4E2988A1-A873-4572-9421-A349A5C26D20}"/>
              </a:ext>
            </a:extLst>
          </p:cNvPr>
          <p:cNvSpPr/>
          <p:nvPr/>
        </p:nvSpPr>
        <p:spPr>
          <a:xfrm>
            <a:off x="8655485" y="647700"/>
            <a:ext cx="691715" cy="351502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599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2197AFB-8823-4EA3-9353-DA7C1C6FC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25C006-884A-463F-9925-B14745EBF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7D2EB05-4687-4D4B-AB8B-A8BA17D3A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14875B5-EAE2-4F99-8838-3CE299F43724}"/>
              </a:ext>
            </a:extLst>
          </p:cNvPr>
          <p:cNvSpPr txBox="1"/>
          <p:nvPr/>
        </p:nvSpPr>
        <p:spPr>
          <a:xfrm>
            <a:off x="1402915" y="3582444"/>
            <a:ext cx="427137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FF00"/>
                </a:solidFill>
              </a:rPr>
              <a:t>Veritabanları</a:t>
            </a:r>
            <a:r>
              <a:rPr lang="tr-TR" dirty="0" err="1">
                <a:solidFill>
                  <a:schemeClr val="bg1"/>
                </a:solidFill>
              </a:rPr>
              <a:t>’na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>
                <a:solidFill>
                  <a:srgbClr val="FFFF00"/>
                </a:solidFill>
              </a:rPr>
              <a:t>(Databases) </a:t>
            </a:r>
            <a:r>
              <a:rPr lang="tr-TR" dirty="0">
                <a:solidFill>
                  <a:schemeClr val="bg1"/>
                </a:solidFill>
              </a:rPr>
              <a:t>tıklayın.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7B277723-1B95-410D-933E-129ECC194524}"/>
              </a:ext>
            </a:extLst>
          </p:cNvPr>
          <p:cNvCxnSpPr>
            <a:cxnSpLocks/>
          </p:cNvCxnSpPr>
          <p:nvPr/>
        </p:nvCxnSpPr>
        <p:spPr>
          <a:xfrm flipH="1" flipV="1">
            <a:off x="913795" y="1066800"/>
            <a:ext cx="1892905" cy="2362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Dikdörtgen 5">
            <a:extLst>
              <a:ext uri="{FF2B5EF4-FFF2-40B4-BE49-F238E27FC236}">
                <a16:creationId xmlns:a16="http://schemas.microsoft.com/office/drawing/2014/main" id="{AB3AEC95-91B8-43DF-B817-8E8A072030CF}"/>
              </a:ext>
            </a:extLst>
          </p:cNvPr>
          <p:cNvSpPr/>
          <p:nvPr/>
        </p:nvSpPr>
        <p:spPr>
          <a:xfrm>
            <a:off x="266700" y="800100"/>
            <a:ext cx="787400" cy="19910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631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8CD9BA7-A930-46BD-AD9A-581B1691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2E60F6-830C-446E-A7BD-E41DAE7E9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513DFBC-075B-4B36-9E77-8554DC77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DFE5B9D-72C2-4C3D-8F5A-A6DAACBA8650}"/>
              </a:ext>
            </a:extLst>
          </p:cNvPr>
          <p:cNvSpPr txBox="1"/>
          <p:nvPr/>
        </p:nvSpPr>
        <p:spPr>
          <a:xfrm>
            <a:off x="1656463" y="5136200"/>
            <a:ext cx="4434213" cy="14773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Yeni bir </a:t>
            </a:r>
            <a:r>
              <a:rPr lang="tr-TR" dirty="0" err="1">
                <a:solidFill>
                  <a:schemeClr val="bg1"/>
                </a:solidFill>
              </a:rPr>
              <a:t>veritabanı</a:t>
            </a:r>
            <a:r>
              <a:rPr lang="tr-TR" dirty="0">
                <a:solidFill>
                  <a:schemeClr val="bg1"/>
                </a:solidFill>
              </a:rPr>
              <a:t> oluşturmak için isim girip </a:t>
            </a:r>
            <a:r>
              <a:rPr lang="tr-TR" dirty="0" err="1">
                <a:solidFill>
                  <a:schemeClr val="bg1"/>
                </a:solidFill>
              </a:rPr>
              <a:t>oluştur’a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  <a:p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(özel karakter ve büyük harf kullanmayın, ben örnek olarak ‘’drupal8’’ şeklinde oluşturdum)</a:t>
            </a: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73613B73-736F-4700-BFF0-D6A8E5D141C4}"/>
              </a:ext>
            </a:extLst>
          </p:cNvPr>
          <p:cNvCxnSpPr>
            <a:cxnSpLocks/>
          </p:cNvCxnSpPr>
          <p:nvPr/>
        </p:nvCxnSpPr>
        <p:spPr>
          <a:xfrm flipH="1" flipV="1">
            <a:off x="1039660" y="2004164"/>
            <a:ext cx="1805140" cy="3037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B6CB13FF-B66A-441E-9766-34298B64035C}"/>
              </a:ext>
            </a:extLst>
          </p:cNvPr>
          <p:cNvCxnSpPr>
            <a:cxnSpLocks/>
          </p:cNvCxnSpPr>
          <p:nvPr/>
        </p:nvCxnSpPr>
        <p:spPr>
          <a:xfrm flipV="1">
            <a:off x="2844800" y="2004164"/>
            <a:ext cx="584200" cy="3037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97B5392-4F0A-4BD2-A9AB-E4B4BFF0B780}"/>
              </a:ext>
            </a:extLst>
          </p:cNvPr>
          <p:cNvSpPr/>
          <p:nvPr/>
        </p:nvSpPr>
        <p:spPr>
          <a:xfrm>
            <a:off x="3225800" y="1824038"/>
            <a:ext cx="541338" cy="180126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53B79FDA-1845-4641-AF2B-DBED780CDD6E}"/>
              </a:ext>
            </a:extLst>
          </p:cNvPr>
          <p:cNvSpPr/>
          <p:nvPr/>
        </p:nvSpPr>
        <p:spPr>
          <a:xfrm>
            <a:off x="400050" y="1824038"/>
            <a:ext cx="1152525" cy="180126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6695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9077DE-6F36-4959-94E2-037B65FF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36023"/>
            <a:ext cx="10353762" cy="4955177"/>
          </a:xfrm>
        </p:spPr>
        <p:txBody>
          <a:bodyPr/>
          <a:lstStyle/>
          <a:p>
            <a:pPr marL="36900" indent="0">
              <a:buNone/>
            </a:pP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DB87D8-B2B7-43A4-8816-1EFC45F3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E8E10F9-E8E2-4844-A722-6A4060E744CD}"/>
              </a:ext>
            </a:extLst>
          </p:cNvPr>
          <p:cNvSpPr txBox="1"/>
          <p:nvPr/>
        </p:nvSpPr>
        <p:spPr>
          <a:xfrm>
            <a:off x="9068844" y="4108537"/>
            <a:ext cx="261794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Apache</a:t>
            </a:r>
            <a:r>
              <a:rPr lang="tr-TR" dirty="0">
                <a:solidFill>
                  <a:schemeClr val="bg1"/>
                </a:solidFill>
              </a:rPr>
              <a:t> ve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MySQL</a:t>
            </a:r>
            <a:r>
              <a:rPr lang="tr-TR" dirty="0">
                <a:solidFill>
                  <a:schemeClr val="bg1"/>
                </a:solidFill>
              </a:rPr>
              <a:t> modüllerini kapatıp tekrar açın.</a:t>
            </a: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F4F5FE65-6152-43D3-9317-343B07802746}"/>
              </a:ext>
            </a:extLst>
          </p:cNvPr>
          <p:cNvCxnSpPr/>
          <p:nvPr/>
        </p:nvCxnSpPr>
        <p:spPr>
          <a:xfrm flipH="1" flipV="1">
            <a:off x="5939161" y="2823099"/>
            <a:ext cx="3027286" cy="1553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DB404E07-D0B6-44AE-9B2F-E7A527A0FD28}"/>
              </a:ext>
            </a:extLst>
          </p:cNvPr>
          <p:cNvSpPr/>
          <p:nvPr/>
        </p:nvSpPr>
        <p:spPr>
          <a:xfrm>
            <a:off x="5406501" y="2512381"/>
            <a:ext cx="461639" cy="408372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8718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0C05518-82B2-4FD0-B1C2-CFECBD7B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0D2AB1-6A0B-40C5-B5C3-EF450F41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BDD1EA9-8E2A-425C-9E32-559E937C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4E1F976-969E-467E-B220-9996107331ED}"/>
              </a:ext>
            </a:extLst>
          </p:cNvPr>
          <p:cNvSpPr txBox="1"/>
          <p:nvPr/>
        </p:nvSpPr>
        <p:spPr>
          <a:xfrm>
            <a:off x="810000" y="999202"/>
            <a:ext cx="2956142" cy="5078313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Adres çubuğuna </a:t>
            </a: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http://localhost/drupal</a:t>
            </a: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yazarak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kurulum </a:t>
            </a:r>
            <a:r>
              <a:rPr lang="tr-TR" dirty="0" err="1">
                <a:solidFill>
                  <a:schemeClr val="bg1"/>
                </a:solidFill>
              </a:rPr>
              <a:t>arayüzüne</a:t>
            </a:r>
            <a:r>
              <a:rPr lang="tr-TR" dirty="0">
                <a:solidFill>
                  <a:schemeClr val="bg1"/>
                </a:solidFill>
              </a:rPr>
              <a:t> geçin ve kurulumu öncekine benzer şekilde tamamlayın.</a:t>
            </a:r>
          </a:p>
          <a:p>
            <a:endParaRPr lang="tr-TR" dirty="0"/>
          </a:p>
          <a:p>
            <a:r>
              <a:rPr lang="tr-TR" dirty="0">
                <a:solidFill>
                  <a:srgbClr val="C00000"/>
                </a:solidFill>
              </a:rPr>
              <a:t>Not: 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Set </a:t>
            </a:r>
            <a:r>
              <a:rPr lang="tr-TR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up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database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kısmında kullanıcı adını </a:t>
            </a:r>
            <a:r>
              <a:rPr lang="tr-TR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root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olarak girin şifreyi de boş bırakın.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Database kullanıcı adınızı </a:t>
            </a:r>
            <a:r>
              <a:rPr lang="tr-TR" dirty="0" err="1">
                <a:solidFill>
                  <a:srgbClr val="FFFF00"/>
                </a:solidFill>
              </a:rPr>
              <a:t>phpMyAdmin</a:t>
            </a:r>
            <a:r>
              <a:rPr lang="tr-TR" dirty="0">
                <a:solidFill>
                  <a:srgbClr val="FFFF00"/>
                </a:solidFill>
              </a:rPr>
              <a:t>/</a:t>
            </a:r>
            <a:r>
              <a:rPr lang="tr-TR" dirty="0" err="1">
                <a:solidFill>
                  <a:srgbClr val="FFFF00"/>
                </a:solidFill>
              </a:rPr>
              <a:t>Veritabanları</a:t>
            </a:r>
            <a:r>
              <a:rPr lang="tr-TR" dirty="0">
                <a:solidFill>
                  <a:srgbClr val="FFFF00"/>
                </a:solidFill>
              </a:rPr>
              <a:t>/Yetkileri denetle </a:t>
            </a:r>
            <a:r>
              <a:rPr lang="tr-TR" dirty="0">
                <a:solidFill>
                  <a:schemeClr val="bg1"/>
                </a:solidFill>
              </a:rPr>
              <a:t>kısmından görebilirsiniz.</a:t>
            </a:r>
          </a:p>
        </p:txBody>
      </p:sp>
    </p:spTree>
    <p:extLst>
      <p:ext uri="{BB962C8B-B14F-4D97-AF65-F5344CB8AC3E}">
        <p14:creationId xmlns:p14="http://schemas.microsoft.com/office/powerpoint/2010/main" val="1939343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F074D81-25F3-4181-952A-9CEDFC8D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Minik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Hatırlatmalar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 1</a:t>
            </a:r>
            <a:endParaRPr lang="tr-TR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00E5CE-0456-4FC5-AF7C-B8A660FEE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/>
              <a:t>XAMPP yalnızca geliştirme sunucusu olarak kullanılmalıdır. Detaylar için </a:t>
            </a:r>
            <a:r>
              <a:rPr lang="tr-TR" dirty="0">
                <a:effectLst/>
                <a:hlinkClick r:id="rId2"/>
              </a:rPr>
              <a:t>https://www.apachefriends.org/about.html</a:t>
            </a:r>
            <a:r>
              <a:rPr lang="tr-TR" dirty="0">
                <a:effectLst/>
              </a:rPr>
              <a:t> adresini ziyaret edin.</a:t>
            </a:r>
          </a:p>
          <a:p>
            <a:endParaRPr lang="tr-TR" dirty="0">
              <a:effectLst/>
            </a:endParaRPr>
          </a:p>
          <a:p>
            <a:r>
              <a:rPr lang="tr-TR" dirty="0">
                <a:effectLst/>
              </a:rPr>
              <a:t>Kurulum esnasında </a:t>
            </a:r>
            <a:r>
              <a:rPr lang="tr-TR" dirty="0" err="1">
                <a:effectLst/>
              </a:rPr>
              <a:t>php</a:t>
            </a:r>
            <a:r>
              <a:rPr lang="tr-TR" dirty="0">
                <a:effectLst/>
              </a:rPr>
              <a:t> belleği yetersizliği veya </a:t>
            </a:r>
            <a:r>
              <a:rPr lang="tr-TR" dirty="0" err="1">
                <a:effectLst/>
              </a:rPr>
              <a:t>php</a:t>
            </a:r>
            <a:r>
              <a:rPr lang="tr-TR" dirty="0">
                <a:effectLst/>
              </a:rPr>
              <a:t> zaman aşımı gibi hatalar alırsanız şu adımları izlerin: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1. </a:t>
            </a:r>
            <a:r>
              <a:rPr lang="tr-TR" dirty="0">
                <a:solidFill>
                  <a:srgbClr val="FFC000"/>
                </a:solidFill>
                <a:effectLst/>
              </a:rPr>
              <a:t>C:\xampp\php\php.ini </a:t>
            </a:r>
            <a:r>
              <a:rPr lang="tr-TR" dirty="0">
                <a:effectLst/>
              </a:rPr>
              <a:t>dosyasında düzenleme: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max_execution_time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600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max_input_time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600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memory_limit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512M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post_max_size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64M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upload_max_filesize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64m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ffectLst/>
              </a:rPr>
              <a:t>mysql.connect_timeout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600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>
                <a:solidFill>
                  <a:srgbClr val="00B0F0"/>
                </a:solidFill>
                <a:effectLst/>
              </a:rPr>
              <a:t>extension=php_fileinfo.dll</a:t>
            </a:r>
            <a:r>
              <a:rPr lang="tr-TR" dirty="0">
                <a:effectLst/>
              </a:rPr>
              <a:t> ifadesinin başındaki ‘</a:t>
            </a:r>
            <a:r>
              <a:rPr lang="tr-TR" dirty="0">
                <a:solidFill>
                  <a:srgbClr val="00B0F0"/>
                </a:solidFill>
                <a:effectLst/>
              </a:rPr>
              <a:t>;</a:t>
            </a:r>
            <a:r>
              <a:rPr lang="tr-TR" dirty="0">
                <a:effectLst/>
              </a:rPr>
              <a:t>’ ü kaldırarak yorum satırı olmaktan kurtar. </a:t>
            </a:r>
            <a:r>
              <a:rPr lang="tr-TR" dirty="0">
                <a:solidFill>
                  <a:srgbClr val="FF0000"/>
                </a:solidFill>
                <a:effectLst/>
              </a:rPr>
              <a:t>(</a:t>
            </a:r>
            <a:r>
              <a:rPr lang="tr-TR" dirty="0" err="1">
                <a:solidFill>
                  <a:srgbClr val="FF0000"/>
                </a:solidFill>
                <a:effectLst/>
              </a:rPr>
              <a:t>drupal</a:t>
            </a:r>
            <a:r>
              <a:rPr lang="tr-TR" dirty="0">
                <a:solidFill>
                  <a:srgbClr val="FF0000"/>
                </a:solidFill>
                <a:effectLst/>
              </a:rPr>
              <a:t> 8 için)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2. </a:t>
            </a:r>
            <a:r>
              <a:rPr lang="tr-TR" dirty="0">
                <a:solidFill>
                  <a:srgbClr val="FFC000"/>
                </a:solidFill>
                <a:effectLst/>
              </a:rPr>
              <a:t>C:\xampp\mysql\bin\my.in</a:t>
            </a:r>
            <a:r>
              <a:rPr lang="tr-TR" dirty="0">
                <a:effectLst/>
              </a:rPr>
              <a:t>i dosyasında düzenleme: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  <a:effectLst/>
              </a:rPr>
              <a:t>max_allowed_packet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64M</a:t>
            </a:r>
          </a:p>
          <a:p>
            <a:pPr marL="36900" indent="0">
              <a:buNone/>
            </a:pPr>
            <a:r>
              <a:rPr lang="tr-TR" dirty="0">
                <a:effectLst/>
              </a:rPr>
              <a:t>	</a:t>
            </a:r>
            <a:r>
              <a:rPr lang="tr-TR" dirty="0" err="1">
                <a:solidFill>
                  <a:schemeClr val="accent3">
                    <a:lumMod val="75000"/>
                  </a:schemeClr>
                </a:solidFill>
                <a:effectLst/>
              </a:rPr>
              <a:t>innodb_flush_log_at_trx_commit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  <a:effectLst/>
              </a:rPr>
              <a:t> </a:t>
            </a:r>
            <a:r>
              <a:rPr lang="tr-TR" dirty="0">
                <a:effectLst/>
              </a:rPr>
              <a:t>= 2</a:t>
            </a:r>
          </a:p>
        </p:txBody>
      </p:sp>
    </p:spTree>
    <p:extLst>
      <p:ext uri="{BB962C8B-B14F-4D97-AF65-F5344CB8AC3E}">
        <p14:creationId xmlns:p14="http://schemas.microsoft.com/office/powerpoint/2010/main" val="369229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23E495-02B3-4A4A-9073-7467439AF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tr-TR" dirty="0" err="1"/>
              <a:t>Drupal</a:t>
            </a:r>
            <a:r>
              <a:rPr lang="tr-TR" dirty="0"/>
              <a:t> bir içerik yönetim sistemi olduğundan yazılım, doğrudan servis sağlayıcısına ait bir depolama alanında bulunmalıdır. Yani oluşturulacak olan </a:t>
            </a:r>
            <a:r>
              <a:rPr lang="tr-TR" dirty="0" err="1"/>
              <a:t>websitesinin</a:t>
            </a:r>
            <a:r>
              <a:rPr lang="tr-TR" dirty="0"/>
              <a:t> sunucusunda; sunucu olarak kişisel bilgisayarınızı da kullanabilirsiniz, tabii ki tasarımı bitirdikten sonra tüm modül ve içerikleri sunucuya aktarmak mümkün.</a:t>
            </a:r>
          </a:p>
          <a:p>
            <a:pPr marL="36900" indent="0">
              <a:buNone/>
            </a:pPr>
            <a:r>
              <a:rPr lang="tr-TR" dirty="0"/>
              <a:t>Bazı bulut bilişim hizmetleri </a:t>
            </a:r>
            <a:r>
              <a:rPr lang="tr-TR" dirty="0" err="1"/>
              <a:t>drupal</a:t>
            </a:r>
            <a:r>
              <a:rPr lang="tr-TR" dirty="0"/>
              <a:t> ile geliştirme yapmanız için ortam sağlamış durumdalar ancak çoğunda belki de hepsinde </a:t>
            </a:r>
            <a:r>
              <a:rPr lang="tr-TR" dirty="0">
                <a:solidFill>
                  <a:srgbClr val="FFC000"/>
                </a:solidFill>
              </a:rPr>
              <a:t>(yalnızca </a:t>
            </a:r>
            <a:r>
              <a:rPr lang="tr-TR" dirty="0" err="1">
                <a:solidFill>
                  <a:srgbClr val="FFC000"/>
                </a:solidFill>
              </a:rPr>
              <a:t>Acquia’da</a:t>
            </a:r>
            <a:r>
              <a:rPr lang="tr-TR" dirty="0">
                <a:solidFill>
                  <a:srgbClr val="FFC000"/>
                </a:solidFill>
              </a:rPr>
              <a:t> denedim) </a:t>
            </a:r>
            <a:r>
              <a:rPr lang="tr-TR" dirty="0"/>
              <a:t>modül ve tema ekleme fonksiyonları kısıtlanmış durumda; bunun temel sebebi güvenlik veya alan kaygısı olabilir.</a:t>
            </a:r>
          </a:p>
          <a:p>
            <a:pPr marL="36900" indent="0">
              <a:buNone/>
            </a:pPr>
            <a:r>
              <a:rPr lang="tr-TR" dirty="0"/>
              <a:t>Bu bağlamda </a:t>
            </a:r>
            <a:r>
              <a:rPr lang="tr-TR" dirty="0" err="1"/>
              <a:t>drupalı</a:t>
            </a:r>
            <a:r>
              <a:rPr lang="tr-TR" dirty="0"/>
              <a:t> yüklemek için önümüzdeki seçeneklerden en makulü, kendi kişisel bilgisayarımıza kurmak olacaktır.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(Öğrenme sürecinde olduğunuzu varsayıyorum)</a:t>
            </a:r>
          </a:p>
          <a:p>
            <a:pPr marL="36900" indent="0">
              <a:buNone/>
            </a:pPr>
            <a:r>
              <a:rPr lang="tr-TR" dirty="0"/>
              <a:t>Rehber, modül ve tema ekleme de içereceğinden yerel diske kurulum yapmanızı öneriyorum.</a:t>
            </a:r>
          </a:p>
        </p:txBody>
      </p:sp>
    </p:spTree>
    <p:extLst>
      <p:ext uri="{BB962C8B-B14F-4D97-AF65-F5344CB8AC3E}">
        <p14:creationId xmlns:p14="http://schemas.microsoft.com/office/powerpoint/2010/main" val="1875587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EAC1748-ABC9-4FA9-B2F5-96BDD087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Acquia’da</a:t>
            </a:r>
            <a:r>
              <a:rPr lang="tr-TR" dirty="0"/>
              <a:t> </a:t>
            </a:r>
            <a:r>
              <a:rPr lang="tr-TR" dirty="0" err="1"/>
              <a:t>Drupal</a:t>
            </a:r>
            <a:r>
              <a:rPr lang="tr-TR" dirty="0"/>
              <a:t> Kurulumu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9F1506-790B-479C-B607-7B1D31B06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tr-TR" dirty="0">
                <a:hlinkClick r:id="rId2"/>
              </a:rPr>
              <a:t>https://www.acquia.com</a:t>
            </a:r>
            <a:r>
              <a:rPr lang="tr-TR" dirty="0"/>
              <a:t> adresine gidin.</a:t>
            </a:r>
          </a:p>
          <a:p>
            <a:pPr marL="36900" indent="0">
              <a:buNone/>
            </a:pPr>
            <a:r>
              <a:rPr lang="tr-TR" dirty="0"/>
              <a:t>Ücretsiz olarak bir üyelik oluşturup giriş yapın.</a:t>
            </a:r>
          </a:p>
          <a:p>
            <a:pPr marL="36900" indent="0">
              <a:buNone/>
            </a:pPr>
            <a:r>
              <a:rPr lang="tr-TR" dirty="0" err="1"/>
              <a:t>Acquia</a:t>
            </a:r>
            <a:r>
              <a:rPr lang="tr-TR" dirty="0"/>
              <a:t> </a:t>
            </a:r>
            <a:r>
              <a:rPr lang="tr-TR" dirty="0" err="1"/>
              <a:t>Cloud</a:t>
            </a:r>
            <a:r>
              <a:rPr lang="tr-TR" dirty="0"/>
              <a:t> kısmındaki </a:t>
            </a:r>
            <a:r>
              <a:rPr lang="tr-TR" dirty="0" err="1"/>
              <a:t>develop</a:t>
            </a:r>
            <a:r>
              <a:rPr lang="tr-TR" dirty="0"/>
              <a:t> bölümünden </a:t>
            </a:r>
            <a:r>
              <a:rPr lang="tr-TR" dirty="0" err="1"/>
              <a:t>All</a:t>
            </a:r>
            <a:r>
              <a:rPr lang="tr-TR" dirty="0"/>
              <a:t> Applications kısmına gelin. </a:t>
            </a:r>
            <a:r>
              <a:rPr lang="tr-TR" dirty="0">
                <a:solidFill>
                  <a:srgbClr val="FFC000"/>
                </a:solidFill>
              </a:rPr>
              <a:t>(Genellikle otomatik olarak bu adrese yönlendiriliyorsunuz)</a:t>
            </a:r>
          </a:p>
        </p:txBody>
      </p:sp>
    </p:spTree>
    <p:extLst>
      <p:ext uri="{BB962C8B-B14F-4D97-AF65-F5344CB8AC3E}">
        <p14:creationId xmlns:p14="http://schemas.microsoft.com/office/powerpoint/2010/main" val="335838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>
            <a:extLst>
              <a:ext uri="{FF2B5EF4-FFF2-40B4-BE49-F238E27FC236}">
                <a16:creationId xmlns:a16="http://schemas.microsoft.com/office/drawing/2014/main" id="{635A19E4-AE60-42B9-9098-1AD0188F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01D2A4BF-B035-4E14-8701-924DD5532B91}"/>
              </a:ext>
            </a:extLst>
          </p:cNvPr>
          <p:cNvSpPr txBox="1"/>
          <p:nvPr/>
        </p:nvSpPr>
        <p:spPr>
          <a:xfrm>
            <a:off x="8431731" y="2849077"/>
            <a:ext cx="334959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Sağ üstteki </a:t>
            </a:r>
            <a:r>
              <a:rPr lang="tr-TR" dirty="0" err="1">
                <a:solidFill>
                  <a:srgbClr val="00B050"/>
                </a:solidFill>
              </a:rPr>
              <a:t>Add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Application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tıklayın.</a:t>
            </a:r>
          </a:p>
        </p:txBody>
      </p: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A3F4DA89-5C4C-497F-8C25-235F3A6E81D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0106527" y="1540042"/>
            <a:ext cx="1270534" cy="1309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3E588CF-B460-4D60-8DAC-6DC40CC8D2E9}"/>
              </a:ext>
            </a:extLst>
          </p:cNvPr>
          <p:cNvSpPr/>
          <p:nvPr/>
        </p:nvSpPr>
        <p:spPr>
          <a:xfrm>
            <a:off x="11290434" y="1049154"/>
            <a:ext cx="827772" cy="490888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860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668AA14-ED46-45CA-9A10-8E30B460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5CDCA3-1F1D-4E34-9583-739D560B4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1295DD-17CF-40FE-91AE-4134B1DA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3216006-E64F-4B42-9223-9658507F080F}"/>
              </a:ext>
            </a:extLst>
          </p:cNvPr>
          <p:cNvSpPr txBox="1"/>
          <p:nvPr/>
        </p:nvSpPr>
        <p:spPr>
          <a:xfrm>
            <a:off x="808938" y="1256884"/>
            <a:ext cx="1905385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C00000"/>
                </a:solidFill>
              </a:rPr>
              <a:t>Add</a:t>
            </a:r>
            <a:r>
              <a:rPr lang="tr-TR" dirty="0">
                <a:solidFill>
                  <a:srgbClr val="C00000"/>
                </a:solidFill>
              </a:rPr>
              <a:t> a </a:t>
            </a:r>
            <a:r>
              <a:rPr lang="tr-TR" dirty="0" err="1">
                <a:solidFill>
                  <a:srgbClr val="C00000"/>
                </a:solidFill>
              </a:rPr>
              <a:t>new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free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application</a:t>
            </a:r>
            <a:r>
              <a:rPr lang="tr-TR" dirty="0" err="1">
                <a:solidFill>
                  <a:schemeClr val="bg1"/>
                </a:solidFill>
              </a:rPr>
              <a:t>’ı</a:t>
            </a:r>
            <a:r>
              <a:rPr lang="tr-TR" dirty="0">
                <a:solidFill>
                  <a:schemeClr val="bg1"/>
                </a:solidFill>
              </a:rPr>
              <a:t> seçin.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024E318-3180-45F0-BBF4-1A81407242E1}"/>
              </a:ext>
            </a:extLst>
          </p:cNvPr>
          <p:cNvSpPr txBox="1"/>
          <p:nvPr/>
        </p:nvSpPr>
        <p:spPr>
          <a:xfrm>
            <a:off x="808937" y="3310001"/>
            <a:ext cx="190538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2">
                    <a:lumMod val="50000"/>
                  </a:schemeClr>
                </a:solidFill>
              </a:rPr>
              <a:t>Distribution</a:t>
            </a:r>
            <a:r>
              <a:rPr lang="tr-TR" dirty="0" err="1">
                <a:solidFill>
                  <a:schemeClr val="bg1"/>
                </a:solidFill>
              </a:rPr>
              <a:t>’ı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accent5">
                    <a:lumMod val="50000"/>
                  </a:schemeClr>
                </a:solidFill>
              </a:rPr>
              <a:t>None</a:t>
            </a:r>
            <a:r>
              <a:rPr lang="tr-TR" dirty="0">
                <a:solidFill>
                  <a:schemeClr val="bg1"/>
                </a:solidFill>
              </a:rPr>
              <a:t> olarak seçin.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AA32D9A0-D11F-454B-8DA5-CB7F586C908F}"/>
              </a:ext>
            </a:extLst>
          </p:cNvPr>
          <p:cNvCxnSpPr>
            <a:cxnSpLocks/>
          </p:cNvCxnSpPr>
          <p:nvPr/>
        </p:nvCxnSpPr>
        <p:spPr>
          <a:xfrm>
            <a:off x="2714322" y="1672722"/>
            <a:ext cx="616019" cy="143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6C4ED633-D46A-4A01-8F29-2FD2E6DA9E31}"/>
              </a:ext>
            </a:extLst>
          </p:cNvPr>
          <p:cNvCxnSpPr>
            <a:cxnSpLocks/>
          </p:cNvCxnSpPr>
          <p:nvPr/>
        </p:nvCxnSpPr>
        <p:spPr>
          <a:xfrm>
            <a:off x="2714322" y="3771666"/>
            <a:ext cx="545901" cy="347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1A73C63E-8784-4CAB-99AE-C4D7E08FF8F2}"/>
              </a:ext>
            </a:extLst>
          </p:cNvPr>
          <p:cNvSpPr/>
          <p:nvPr/>
        </p:nvSpPr>
        <p:spPr>
          <a:xfrm>
            <a:off x="3330341" y="1763655"/>
            <a:ext cx="1241659" cy="14316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BD93A97E-2333-4D6B-B7C8-08F93AF3C6AD}"/>
              </a:ext>
            </a:extLst>
          </p:cNvPr>
          <p:cNvSpPr/>
          <p:nvPr/>
        </p:nvSpPr>
        <p:spPr>
          <a:xfrm>
            <a:off x="3260223" y="4119613"/>
            <a:ext cx="2727727" cy="5150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467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2FADCB-A5AA-428B-A3FE-191BE80D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95149"/>
            <a:ext cx="10353762" cy="4896051"/>
          </a:xfrm>
        </p:spPr>
        <p:txBody>
          <a:bodyPr/>
          <a:lstStyle/>
          <a:p>
            <a:pPr marL="36900" indent="0">
              <a:buNone/>
            </a:pPr>
            <a:r>
              <a:rPr lang="tr-TR" dirty="0">
                <a:solidFill>
                  <a:srgbClr val="FF0000"/>
                </a:solidFill>
              </a:rPr>
              <a:t>Not: </a:t>
            </a:r>
            <a:r>
              <a:rPr lang="tr-TR" dirty="0"/>
              <a:t>Dağıtım kısmında bize otomatik olarak yüklemek istediği </a:t>
            </a:r>
            <a:r>
              <a:rPr lang="tr-TR" dirty="0" err="1"/>
              <a:t>drupal</a:t>
            </a:r>
            <a:r>
              <a:rPr lang="tr-TR" dirty="0"/>
              <a:t> çekirdeklerini öneriyor; fakat yeni sürümler bazen bu listede yer almıyor dolayısıyla en güncel </a:t>
            </a:r>
            <a:r>
              <a:rPr lang="tr-TR" dirty="0" err="1"/>
              <a:t>drupal</a:t>
            </a:r>
            <a:r>
              <a:rPr lang="tr-TR" dirty="0"/>
              <a:t> çekirdeğini kendimiz projeyi yarattıktan sonra elle ekleyeceğiz.</a:t>
            </a:r>
          </a:p>
        </p:txBody>
      </p:sp>
    </p:spTree>
    <p:extLst>
      <p:ext uri="{BB962C8B-B14F-4D97-AF65-F5344CB8AC3E}">
        <p14:creationId xmlns:p14="http://schemas.microsoft.com/office/powerpoint/2010/main" val="403186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99B9C1-256B-4F87-821B-1AF8019C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B44D19-3928-4339-89BB-F7D0B9747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A20CAEE-C826-4513-8A96-EA5F6323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8007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klif">
  <a:themeElements>
    <a:clrScheme name="Teklif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Teklif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klif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TM02900722[[fn=İyon Toplantı Odası]]</Template>
  <TotalTime>8011</TotalTime>
  <Words>820</Words>
  <Application>Microsoft Office PowerPoint</Application>
  <PresentationFormat>Geniş ekran</PresentationFormat>
  <Paragraphs>88</Paragraphs>
  <Slides>38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38</vt:i4>
      </vt:variant>
    </vt:vector>
  </HeadingPairs>
  <TitlesOfParts>
    <vt:vector size="44" baseType="lpstr">
      <vt:lpstr>Calibri</vt:lpstr>
      <vt:lpstr>Calibri Light</vt:lpstr>
      <vt:lpstr>Century Gothic</vt:lpstr>
      <vt:lpstr>Wingdings 2</vt:lpstr>
      <vt:lpstr>HDOfficeLightV0</vt:lpstr>
      <vt:lpstr>Teklif</vt:lpstr>
      <vt:lpstr>DRUPAL’IN TANIMI VE KURULUMU</vt:lpstr>
      <vt:lpstr>Drupal Nedir?</vt:lpstr>
      <vt:lpstr>Diğer İçerik Yönetim Sistemleri</vt:lpstr>
      <vt:lpstr>PowerPoint Sunusu</vt:lpstr>
      <vt:lpstr>Acquia’da Drupal Kurulumu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Yerel Diske Kurulum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Minik Notlar ve Hatırlatmalar Vol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 Uygulamaların Test Edilmesi</dc:title>
  <dc:creator>Royal</dc:creator>
  <cp:lastModifiedBy>Royal</cp:lastModifiedBy>
  <cp:revision>1131</cp:revision>
  <dcterms:created xsi:type="dcterms:W3CDTF">2019-08-06T12:21:21Z</dcterms:created>
  <dcterms:modified xsi:type="dcterms:W3CDTF">2019-09-27T08:24:32Z</dcterms:modified>
</cp:coreProperties>
</file>